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18003838" cy="25201563"/>
  <p:notesSz cx="6715125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7284" indent="23799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96996" indent="47356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23" indent="70913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635" indent="945924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8561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8274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7986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7698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13E"/>
    <a:srgbClr val="EDB413"/>
    <a:srgbClr val="F1C549"/>
    <a:srgbClr val="F1A22F"/>
    <a:srgbClr val="E6AF00"/>
    <a:srgbClr val="FFC715"/>
    <a:srgbClr val="FFD347"/>
    <a:srgbClr val="EAB200"/>
    <a:srgbClr val="DEA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26" y="1746"/>
      </p:cViewPr>
      <p:guideLst>
        <p:guide orient="horz" pos="3703"/>
        <p:guide orient="horz" pos="15462"/>
        <p:guide orient="horz" pos="1644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0900" y="692150"/>
            <a:ext cx="24749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F1E381-EB66-4F8C-881D-0F9D4374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28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699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792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76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8376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8050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7725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7401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1E381-EB66-4F8C-881D-0F9D43744F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88" y="7828821"/>
            <a:ext cx="15303262" cy="5402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576" y="14280886"/>
            <a:ext cx="12602687" cy="6440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2782" y="1009233"/>
            <a:ext cx="4050864" cy="2150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92" y="1009233"/>
            <a:ext cx="11852527" cy="2150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179" y="16194340"/>
            <a:ext cx="15303262" cy="5005310"/>
          </a:xfrm>
        </p:spPr>
        <p:txBody>
          <a:bodyPr anchor="t"/>
          <a:lstStyle>
            <a:lvl1pPr algn="r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179" y="10681500"/>
            <a:ext cx="15303262" cy="5512840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92" y="5880366"/>
            <a:ext cx="7951695" cy="16631867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951" y="5880366"/>
            <a:ext cx="7951695" cy="16631867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92" y="5641185"/>
            <a:ext cx="7954822" cy="2350977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92" y="7992162"/>
            <a:ext cx="7954822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5701" y="5641185"/>
            <a:ext cx="7957946" cy="2350977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5701" y="7992162"/>
            <a:ext cx="7957946" cy="1452006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93" y="1003395"/>
            <a:ext cx="5923139" cy="4270265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000" y="1003397"/>
            <a:ext cx="10064646" cy="21508836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93" y="5273662"/>
            <a:ext cx="5923139" cy="17238571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78" y="17641094"/>
            <a:ext cx="10802303" cy="2082631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878" y="2251806"/>
            <a:ext cx="10802303" cy="15120938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878" y="19723725"/>
            <a:ext cx="10802303" cy="2957682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92" y="1009231"/>
            <a:ext cx="16203454" cy="4200261"/>
          </a:xfrm>
          <a:prstGeom prst="rect">
            <a:avLst/>
          </a:prstGeom>
        </p:spPr>
        <p:txBody>
          <a:bodyPr vert="horz" lIns="246888" tIns="123444" rIns="246888" bIns="123444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92" y="5880366"/>
            <a:ext cx="16203454" cy="16631867"/>
          </a:xfrm>
          <a:prstGeom prst="rect">
            <a:avLst/>
          </a:prstGeom>
        </p:spPr>
        <p:txBody>
          <a:bodyPr vert="horz" lIns="246888" tIns="123444" rIns="246888" bIns="123444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02750" y="23358117"/>
            <a:ext cx="4200896" cy="1341750"/>
          </a:xfrm>
          <a:prstGeom prst="rect">
            <a:avLst/>
          </a:prstGeom>
        </p:spPr>
        <p:txBody>
          <a:bodyPr vert="horz" lIns="246888" tIns="123444" rIns="246888" bIns="123444" rtlCol="1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9/28/2014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1312" y="23358117"/>
            <a:ext cx="5701215" cy="1341750"/>
          </a:xfrm>
          <a:prstGeom prst="rect">
            <a:avLst/>
          </a:prstGeom>
        </p:spPr>
        <p:txBody>
          <a:bodyPr vert="horz" lIns="246888" tIns="123444" rIns="246888" bIns="123444" rtlCol="1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92" y="23358117"/>
            <a:ext cx="4200896" cy="1341750"/>
          </a:xfrm>
          <a:prstGeom prst="rect">
            <a:avLst/>
          </a:prstGeom>
        </p:spPr>
        <p:txBody>
          <a:bodyPr vert="horz" lIns="246888" tIns="123444" rIns="246888" bIns="123444" rtlCol="1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9218" name="Object 1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575" y="24815800"/>
            <a:ext cx="36972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2468880" rtl="1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r" defTabSz="2468880" rtl="1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r" defTabSz="2468880" rtl="1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r" defTabSz="2468880" rtl="1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r" defTabSz="2468880" rtl="1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r" defTabSz="2468880" rtl="1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r" defTabSz="2468880" rtl="1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r" defTabSz="2468880" rtl="1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r" defTabSz="2468880" rtl="1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r" defTabSz="2468880" rtl="1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11887200" y="19275856"/>
            <a:ext cx="5151056" cy="727952"/>
          </a:xfrm>
          <a:prstGeom prst="roundRect">
            <a:avLst/>
          </a:prstGeom>
          <a:solidFill>
            <a:srgbClr val="F0C13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60016" y="6090051"/>
            <a:ext cx="3834384" cy="665958"/>
          </a:xfrm>
          <a:prstGeom prst="roundRect">
            <a:avLst/>
          </a:prstGeom>
          <a:solidFill>
            <a:srgbClr val="F0C1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2065" name="TextBox 60"/>
          <p:cNvSpPr txBox="1">
            <a:spLocks noChangeArrowheads="1"/>
          </p:cNvSpPr>
          <p:nvPr/>
        </p:nvSpPr>
        <p:spPr bwMode="auto">
          <a:xfrm>
            <a:off x="1912093" y="3546477"/>
            <a:ext cx="13309798" cy="6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928" tIns="34964" rIns="69928" bIns="34964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3700" dirty="0">
                <a:cs typeface="B Titr" pitchFamily="2" charset="-78"/>
              </a:rPr>
              <a:t>عنوان </a:t>
            </a:r>
            <a:r>
              <a:rPr lang="en-US" sz="3700" dirty="0" smtClean="0">
                <a:cs typeface="B Titr" pitchFamily="2" charset="-78"/>
              </a:rPr>
              <a:t>…………………………………………….</a:t>
            </a:r>
            <a:endParaRPr lang="en-US" sz="3700" dirty="0">
              <a:cs typeface="B Titr" pitchFamily="2" charset="-78"/>
            </a:endParaRPr>
          </a:p>
        </p:txBody>
      </p:sp>
      <p:sp>
        <p:nvSpPr>
          <p:cNvPr id="2066" name="TextBox 61"/>
          <p:cNvSpPr txBox="1">
            <a:spLocks noChangeArrowheads="1"/>
          </p:cNvSpPr>
          <p:nvPr/>
        </p:nvSpPr>
        <p:spPr bwMode="auto">
          <a:xfrm>
            <a:off x="1215994" y="6819723"/>
            <a:ext cx="15607862" cy="38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28" tIns="34964" rIns="69928" bIns="34964">
            <a:spAutoFit/>
          </a:bodyPr>
          <a:lstStyle/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ar-SA" sz="2000" dirty="0" smtClean="0">
                <a:cs typeface="B Nazanin" pitchFamily="2" charset="-78"/>
              </a:rPr>
              <a:t>به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ar-SA" sz="2000" dirty="0" smtClean="0">
                <a:cs typeface="B Nazanin" pitchFamily="2" charset="-78"/>
              </a:rPr>
              <a:t>منظور يكسان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ar-SA" sz="2000" dirty="0" smtClean="0">
                <a:cs typeface="B Nazanin" pitchFamily="2" charset="-78"/>
              </a:rPr>
              <a:t>سازي مجموعه لازم است كه همة مقالات</a:t>
            </a:r>
            <a:r>
              <a:rPr lang="fa-IR" sz="2000" dirty="0" smtClean="0">
                <a:cs typeface="B Nazanin" pitchFamily="2" charset="-78"/>
              </a:rPr>
              <a:t> پوستری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</a:t>
            </a:r>
            <a:r>
              <a:rPr lang="ar-SA" sz="2000" dirty="0" smtClean="0"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2000" dirty="0" smtClean="0">
                <a:cs typeface="B Nazanin" pitchFamily="2" charset="-78"/>
              </a:rPr>
              <a:t>(رنگ‌بندی، جانمایی مطالب، دو ستونه بودن و اندازه ستون‌های چپ و راست و ...). </a:t>
            </a:r>
            <a:r>
              <a:rPr lang="ar-SA" sz="2000" dirty="0" smtClean="0"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2000" dirty="0" smtClean="0">
                <a:cs typeface="B Nazanin" pitchFamily="2" charset="-78"/>
              </a:rPr>
              <a:t>همایش </a:t>
            </a:r>
            <a:r>
              <a:rPr lang="ar-SA" sz="2000" dirty="0" smtClean="0"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2000" dirty="0" smtClean="0">
                <a:cs typeface="B Nazanin" pitchFamily="2" charset="-78"/>
              </a:rPr>
              <a:t> </a:t>
            </a:r>
          </a:p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 smtClean="0">
                <a:cs typeface="B Nazanin" pitchFamily="2" charset="-78"/>
              </a:rPr>
              <a:t>اندازه پوستر باید 70 در 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r>
              <a:rPr lang="ar-SA" sz="2000" dirty="0" smtClean="0">
                <a:cs typeface="B Nazanin" pitchFamily="2" charset="-78"/>
              </a:rPr>
              <a:t>براي </a:t>
            </a:r>
            <a:r>
              <a:rPr lang="fa-IR" sz="2000" dirty="0" smtClean="0">
                <a:cs typeface="B Nazanin" pitchFamily="2" charset="-78"/>
              </a:rPr>
              <a:t>ساخت پوستر</a:t>
            </a:r>
            <a:r>
              <a:rPr lang="ar-SA" sz="2000" dirty="0" smtClean="0">
                <a:cs typeface="B Nazanin" pitchFamily="2" charset="-78"/>
              </a:rPr>
              <a:t>، فقط از نرم افزار مايكروسافت </a:t>
            </a:r>
            <a:r>
              <a:rPr lang="fa-IR" sz="2000" dirty="0" smtClean="0">
                <a:cs typeface="B Nazanin" pitchFamily="2" charset="-78"/>
              </a:rPr>
              <a:t>پاورپوینت </a:t>
            </a:r>
            <a:r>
              <a:rPr lang="ar-SA" sz="2000" dirty="0" smtClean="0">
                <a:cs typeface="B Nazanin" pitchFamily="2" charset="-78"/>
              </a:rPr>
              <a:t>نسخة </a:t>
            </a:r>
            <a:r>
              <a:rPr lang="fa-IR" sz="2000" dirty="0" smtClean="0">
                <a:cs typeface="B Nazanin" pitchFamily="2" charset="-78"/>
              </a:rPr>
              <a:t>2003 به بعد</a:t>
            </a:r>
            <a:r>
              <a:rPr lang="ar-SA" sz="2000" dirty="0" smtClean="0">
                <a:cs typeface="B Nazanin" pitchFamily="2" charset="-78"/>
              </a:rPr>
              <a:t> استفاده كنيد. عنوان همة بخش‌ها با قلم 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en-US" sz="1800" dirty="0" smtClean="0">
                <a:cs typeface="B Nazanin" pitchFamily="2" charset="-78"/>
              </a:rPr>
              <a:t>B </a:t>
            </a:r>
            <a:r>
              <a:rPr lang="en-US" sz="1800" dirty="0" err="1" smtClean="0">
                <a:cs typeface="B Nazanin" pitchFamily="2" charset="-78"/>
              </a:rPr>
              <a:t>Titr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en-US" sz="2000" dirty="0" smtClean="0">
                <a:cs typeface="B Nazanin" pitchFamily="2" charset="-78"/>
              </a:rPr>
              <a:t>pt. </a:t>
            </a:r>
            <a:r>
              <a:rPr lang="fa-IR" sz="2000" dirty="0" smtClean="0">
                <a:cs typeface="B Nazanin" pitchFamily="2" charset="-78"/>
              </a:rPr>
              <a:t>37 </a:t>
            </a:r>
            <a:r>
              <a:rPr lang="ar-SA" sz="2000" dirty="0" smtClean="0">
                <a:cs typeface="B Nazanin" pitchFamily="2" charset="-78"/>
              </a:rPr>
              <a:t>پررنگ و عنوان زيربخش‌ها با قلم </a:t>
            </a:r>
            <a:r>
              <a:rPr lang="en-US" sz="1800" dirty="0" smtClean="0">
                <a:cs typeface="B Nazanin" pitchFamily="2" charset="-78"/>
              </a:rPr>
              <a:t>B </a:t>
            </a:r>
            <a:r>
              <a:rPr lang="en-US" sz="1800" dirty="0" err="1" smtClean="0">
                <a:cs typeface="B Nazanin" pitchFamily="2" charset="-78"/>
              </a:rPr>
              <a:t>Nazanin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fa-IR" sz="2000" dirty="0" smtClean="0">
                <a:cs typeface="B Nazanin" pitchFamily="2" charset="-78"/>
              </a:rPr>
              <a:t>30 </a:t>
            </a:r>
            <a:r>
              <a:rPr lang="ar-SA" sz="2000" dirty="0" smtClean="0">
                <a:cs typeface="B Nazanin" pitchFamily="2" charset="-78"/>
              </a:rPr>
              <a:t>پررنگ تايپ شود. </a:t>
            </a:r>
            <a:r>
              <a:rPr lang="fa-IR" sz="2000" dirty="0" smtClean="0">
                <a:cs typeface="B Nazanin" pitchFamily="2" charset="-78"/>
              </a:rPr>
              <a:t>برای کلیه متون از حالت </a:t>
            </a:r>
            <a:r>
              <a:rPr lang="en-US" sz="1800" dirty="0" smtClean="0">
                <a:cs typeface="B Nazanin" pitchFamily="2" charset="-78"/>
              </a:rPr>
              <a:t>Justify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1800" dirty="0" smtClean="0">
                <a:cs typeface="B Nazanin" pitchFamily="2" charset="-78"/>
              </a:rPr>
              <a:t>Times New Roman 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با اندازه فونت دو شماره کمتر از حالت فارسي </a:t>
            </a:r>
            <a:r>
              <a:rPr lang="fa-IR" sz="1800" dirty="0" smtClean="0">
                <a:cs typeface="B Nazanin" pitchFamily="2" charset="-78"/>
              </a:rPr>
              <a:t>استفاده شود. </a:t>
            </a:r>
          </a:p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ar-SA" sz="2400" b="1" dirty="0" smtClean="0">
                <a:cs typeface="B Nazanin" pitchFamily="2" charset="-78"/>
              </a:rPr>
              <a:t>واژه</a:t>
            </a:r>
            <a:r>
              <a:rPr lang="fa-IR" sz="2400" b="1" dirty="0" smtClean="0">
                <a:cs typeface="B Nazanin" pitchFamily="2" charset="-78"/>
              </a:rPr>
              <a:t> ه</a:t>
            </a:r>
            <a:r>
              <a:rPr lang="ar-SA" sz="2400" b="1" dirty="0" smtClean="0">
                <a:cs typeface="B Nazanin" pitchFamily="2" charset="-78"/>
              </a:rPr>
              <a:t>ای </a:t>
            </a:r>
            <a:r>
              <a:rPr lang="ar-SA" sz="2400" b="1" dirty="0">
                <a:cs typeface="B Nazanin" pitchFamily="2" charset="-78"/>
              </a:rPr>
              <a:t>کلیدی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: .......، ........،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067" name="Text Box 220"/>
          <p:cNvSpPr txBox="1">
            <a:spLocks noChangeArrowheads="1"/>
          </p:cNvSpPr>
          <p:nvPr/>
        </p:nvSpPr>
        <p:spPr bwMode="auto">
          <a:xfrm>
            <a:off x="13982700" y="6144011"/>
            <a:ext cx="1854615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ctr" defTabSz="2675056" rtl="1">
              <a:spcBef>
                <a:spcPct val="50000"/>
              </a:spcBef>
            </a:pPr>
            <a:r>
              <a:rPr lang="fa-IR" sz="2800" b="1" dirty="0">
                <a:cs typeface="B Mitra" pitchFamily="2" charset="-78"/>
              </a:rPr>
              <a:t>چکیده</a:t>
            </a:r>
            <a:endParaRPr lang="en-US" sz="2700" b="1" dirty="0">
              <a:cs typeface="B Mitra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36217" y="12204336"/>
            <a:ext cx="7023234" cy="1225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متن.....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en-US" sz="2400" dirty="0" smtClean="0">
                <a:solidFill>
                  <a:schemeClr val="tx1"/>
                </a:solidFill>
                <a:cs typeface="B Nazanin" pitchFamily="2" charset="-78"/>
              </a:rPr>
              <a:t>…..</a:t>
            </a:r>
          </a:p>
        </p:txBody>
      </p:sp>
      <p:sp>
        <p:nvSpPr>
          <p:cNvPr id="2071" name="Text Box 165"/>
          <p:cNvSpPr txBox="1">
            <a:spLocks noChangeArrowheads="1"/>
          </p:cNvSpPr>
          <p:nvPr/>
        </p:nvSpPr>
        <p:spPr bwMode="auto">
          <a:xfrm>
            <a:off x="11938440" y="19304061"/>
            <a:ext cx="3816914" cy="54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مواد و روش تحقیق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2078" name="Rectangle 69"/>
          <p:cNvSpPr>
            <a:spLocks noChangeArrowheads="1"/>
          </p:cNvSpPr>
          <p:nvPr/>
        </p:nvSpPr>
        <p:spPr bwMode="auto">
          <a:xfrm>
            <a:off x="4975958" y="4189467"/>
            <a:ext cx="7575788" cy="17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942" tIns="34971" rIns="69942" bIns="34971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2800" dirty="0">
                <a:cs typeface="B Nazanin" pitchFamily="2" charset="-78"/>
              </a:rPr>
              <a:t>نویسنده اول، نویسنده دوم، نویسنده سوم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1- مشخصات نویسنده اول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2- مشخصات نویسنده دوم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3- مشخصات نویسنده سوم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66648" y="12010029"/>
            <a:ext cx="7236000" cy="1203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 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................</a:t>
            </a:r>
            <a:endParaRPr lang="fa-IR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....................</a:t>
            </a: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...........................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52372" y="17718941"/>
            <a:ext cx="5151056" cy="727952"/>
          </a:xfrm>
          <a:prstGeom prst="roundRect">
            <a:avLst/>
          </a:prstGeom>
          <a:solidFill>
            <a:srgbClr val="F0C13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57" name="Text Box 183"/>
          <p:cNvSpPr txBox="1">
            <a:spLocks noChangeArrowheads="1"/>
          </p:cNvSpPr>
          <p:nvPr/>
        </p:nvSpPr>
        <p:spPr bwMode="auto">
          <a:xfrm>
            <a:off x="4138864" y="17783829"/>
            <a:ext cx="3856969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نتیجه گیری و پیشنهادات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3557752" y="11293250"/>
            <a:ext cx="5151056" cy="727952"/>
          </a:xfrm>
          <a:prstGeom prst="roundRect">
            <a:avLst/>
          </a:prstGeom>
          <a:solidFill>
            <a:srgbClr val="F0C13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65" name="Text Box 103"/>
          <p:cNvSpPr txBox="1">
            <a:spLocks noChangeArrowheads="1"/>
          </p:cNvSpPr>
          <p:nvPr/>
        </p:nvSpPr>
        <p:spPr bwMode="auto">
          <a:xfrm>
            <a:off x="4125409" y="11385518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یافته‌های پژوهش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557752" y="22297580"/>
            <a:ext cx="5151056" cy="727952"/>
          </a:xfrm>
          <a:prstGeom prst="roundRect">
            <a:avLst/>
          </a:prstGeom>
          <a:solidFill>
            <a:srgbClr val="F0C13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1972527" y="11317312"/>
            <a:ext cx="5151056" cy="727952"/>
          </a:xfrm>
          <a:prstGeom prst="roundRect">
            <a:avLst/>
          </a:prstGeom>
          <a:solidFill>
            <a:srgbClr val="F0C13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72" name="Text Box 103"/>
          <p:cNvSpPr txBox="1">
            <a:spLocks noChangeArrowheads="1"/>
          </p:cNvSpPr>
          <p:nvPr/>
        </p:nvSpPr>
        <p:spPr bwMode="auto">
          <a:xfrm>
            <a:off x="3304835" y="22364669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منابع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73" name="Text Box 103"/>
          <p:cNvSpPr txBox="1">
            <a:spLocks noChangeArrowheads="1"/>
          </p:cNvSpPr>
          <p:nvPr/>
        </p:nvSpPr>
        <p:spPr bwMode="auto">
          <a:xfrm>
            <a:off x="12961215" y="11360339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مقدمه یا بیان مسئله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33472" y="24432767"/>
            <a:ext cx="12874752" cy="369332"/>
          </a:xfrm>
          <a:prstGeom prst="rect">
            <a:avLst/>
          </a:prstGeom>
          <a:solidFill>
            <a:srgbClr val="F0C13E"/>
          </a:solidFill>
          <a:ln>
            <a:solidFill>
              <a:srgbClr val="EAB2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 smtClean="0">
                <a:cs typeface="B Nazanin" pitchFamily="2" charset="-78"/>
              </a:rPr>
              <a:t>نشانی دبیرخانه: مشهد، پردیس دانشگاه فردوسی، هسته پژوهشی مطالعات جغرافیایی روستاهای خراسان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316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زهره کریمی</cp:lastModifiedBy>
  <cp:revision>125</cp:revision>
  <dcterms:created xsi:type="dcterms:W3CDTF">2008-12-04T00:20:37Z</dcterms:created>
  <dcterms:modified xsi:type="dcterms:W3CDTF">2014-09-28T06:19:56Z</dcterms:modified>
</cp:coreProperties>
</file>